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76" r:id="rId2"/>
    <p:sldId id="277" r:id="rId3"/>
    <p:sldId id="279" r:id="rId4"/>
    <p:sldId id="280" r:id="rId5"/>
    <p:sldId id="287" r:id="rId6"/>
    <p:sldId id="282" r:id="rId7"/>
    <p:sldId id="283" r:id="rId8"/>
    <p:sldId id="284" r:id="rId9"/>
    <p:sldId id="285" r:id="rId10"/>
    <p:sldId id="286" r:id="rId11"/>
    <p:sldId id="256" r:id="rId12"/>
    <p:sldId id="257" r:id="rId13"/>
    <p:sldId id="259" r:id="rId14"/>
    <p:sldId id="258" r:id="rId15"/>
    <p:sldId id="260" r:id="rId16"/>
    <p:sldId id="261" r:id="rId17"/>
    <p:sldId id="262" r:id="rId18"/>
    <p:sldId id="263" r:id="rId19"/>
    <p:sldId id="265" r:id="rId20"/>
    <p:sldId id="267" r:id="rId21"/>
    <p:sldId id="269" r:id="rId22"/>
    <p:sldId id="278" r:id="rId23"/>
    <p:sldId id="272" r:id="rId24"/>
    <p:sldId id="273" r:id="rId25"/>
    <p:sldId id="270" r:id="rId26"/>
    <p:sldId id="271" r:id="rId2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>
        <p:scale>
          <a:sx n="78" d="100"/>
          <a:sy n="78" d="100"/>
        </p:scale>
        <p:origin x="-11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7AC64-36C4-4717-B868-D01484A3D8C4}" type="datetimeFigureOut">
              <a:rPr lang="es-MX" smtClean="0"/>
              <a:pPr/>
              <a:t>25/07/2013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2013E-30A9-4916-A3A2-D5A047362B0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56714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2013E-30A9-4916-A3A2-D5A047362B00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2013E-30A9-4916-A3A2-D5A047362B00}" type="slidenum">
              <a:rPr lang="es-MX" smtClean="0"/>
              <a:pPr/>
              <a:t>18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2013E-30A9-4916-A3A2-D5A047362B00}" type="slidenum">
              <a:rPr lang="es-MX" smtClean="0"/>
              <a:pPr/>
              <a:t>19</a:t>
            </a:fld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2013E-30A9-4916-A3A2-D5A047362B00}" type="slidenum">
              <a:rPr lang="es-MX" smtClean="0"/>
              <a:pPr/>
              <a:t>20</a:t>
            </a:fld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2013E-30A9-4916-A3A2-D5A047362B00}" type="slidenum">
              <a:rPr lang="es-MX" smtClean="0"/>
              <a:pPr/>
              <a:t>21</a:t>
            </a:fld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2013E-30A9-4916-A3A2-D5A047362B00}" type="slidenum">
              <a:rPr lang="es-MX" smtClean="0"/>
              <a:pPr/>
              <a:t>22</a:t>
            </a:fld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2013E-30A9-4916-A3A2-D5A047362B00}" type="slidenum">
              <a:rPr lang="es-MX" smtClean="0"/>
              <a:pPr/>
              <a:t>23</a:t>
            </a:fld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2013E-30A9-4916-A3A2-D5A047362B00}" type="slidenum">
              <a:rPr lang="es-MX" smtClean="0"/>
              <a:pPr/>
              <a:t>24</a:t>
            </a:fld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2013E-30A9-4916-A3A2-D5A047362B00}" type="slidenum">
              <a:rPr lang="es-MX" smtClean="0"/>
              <a:pPr/>
              <a:t>25</a:t>
            </a:fld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2013E-30A9-4916-A3A2-D5A047362B00}" type="slidenum">
              <a:rPr lang="es-MX" smtClean="0"/>
              <a:pPr/>
              <a:t>26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2013E-30A9-4916-A3A2-D5A047362B00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2013E-30A9-4916-A3A2-D5A047362B00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2013E-30A9-4916-A3A2-D5A047362B00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2013E-30A9-4916-A3A2-D5A047362B00}" type="slidenum">
              <a:rPr lang="es-MX" smtClean="0"/>
              <a:pPr/>
              <a:t>13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2013E-30A9-4916-A3A2-D5A047362B00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2013E-30A9-4916-A3A2-D5A047362B00}" type="slidenum">
              <a:rPr lang="es-MX" smtClean="0"/>
              <a:pPr/>
              <a:t>15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2013E-30A9-4916-A3A2-D5A047362B00}" type="slidenum">
              <a:rPr lang="es-MX" smtClean="0"/>
              <a:pPr/>
              <a:t>16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2013E-30A9-4916-A3A2-D5A047362B00}" type="slidenum">
              <a:rPr lang="es-MX" smtClean="0"/>
              <a:pPr/>
              <a:t>17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C2B5FC5-D65F-4BDD-A837-A3A4AB057636}" type="datetimeFigureOut">
              <a:rPr lang="es-MX" smtClean="0"/>
              <a:pPr/>
              <a:t>25/07/2013</a:t>
            </a:fld>
            <a:endParaRPr lang="es-MX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5068D94-6C44-44E0-89EA-7DD3CE61CD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2B5FC5-D65F-4BDD-A837-A3A4AB057636}" type="datetimeFigureOut">
              <a:rPr lang="es-MX" smtClean="0"/>
              <a:pPr/>
              <a:t>25/07/2013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68D94-6C44-44E0-89EA-7DD3CE61CD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C2B5FC5-D65F-4BDD-A837-A3A4AB057636}" type="datetimeFigureOut">
              <a:rPr lang="es-MX" smtClean="0"/>
              <a:pPr/>
              <a:t>25/07/2013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068D94-6C44-44E0-89EA-7DD3CE61CD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2B5FC5-D65F-4BDD-A837-A3A4AB057636}" type="datetimeFigureOut">
              <a:rPr lang="es-MX" smtClean="0"/>
              <a:pPr/>
              <a:t>25/07/2013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68D94-6C44-44E0-89EA-7DD3CE61CD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2B5FC5-D65F-4BDD-A837-A3A4AB057636}" type="datetimeFigureOut">
              <a:rPr lang="es-MX" smtClean="0"/>
              <a:pPr/>
              <a:t>25/07/2013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5068D94-6C44-44E0-89EA-7DD3CE61CD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2B5FC5-D65F-4BDD-A837-A3A4AB057636}" type="datetimeFigureOut">
              <a:rPr lang="es-MX" smtClean="0"/>
              <a:pPr/>
              <a:t>25/07/2013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68D94-6C44-44E0-89EA-7DD3CE61CD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2B5FC5-D65F-4BDD-A837-A3A4AB057636}" type="datetimeFigureOut">
              <a:rPr lang="es-MX" smtClean="0"/>
              <a:pPr/>
              <a:t>25/07/2013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68D94-6C44-44E0-89EA-7DD3CE61CD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2B5FC5-D65F-4BDD-A837-A3A4AB057636}" type="datetimeFigureOut">
              <a:rPr lang="es-MX" smtClean="0"/>
              <a:pPr/>
              <a:t>25/07/2013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68D94-6C44-44E0-89EA-7DD3CE61CD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2B5FC5-D65F-4BDD-A837-A3A4AB057636}" type="datetimeFigureOut">
              <a:rPr lang="es-MX" smtClean="0"/>
              <a:pPr/>
              <a:t>25/07/2013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68D94-6C44-44E0-89EA-7DD3CE61CD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2B5FC5-D65F-4BDD-A837-A3A4AB057636}" type="datetimeFigureOut">
              <a:rPr lang="es-MX" smtClean="0"/>
              <a:pPr/>
              <a:t>25/07/2013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68D94-6C44-44E0-89EA-7DD3CE61CD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2B5FC5-D65F-4BDD-A837-A3A4AB057636}" type="datetimeFigureOut">
              <a:rPr lang="es-MX" smtClean="0"/>
              <a:pPr/>
              <a:t>25/07/2013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68D94-6C44-44E0-89EA-7DD3CE61CDD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C2B5FC5-D65F-4BDD-A837-A3A4AB057636}" type="datetimeFigureOut">
              <a:rPr lang="es-MX" smtClean="0"/>
              <a:pPr/>
              <a:t>25/07/2013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5068D94-6C44-44E0-89EA-7DD3CE61CD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apositiva_de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417514"/>
            <a:ext cx="9144000" cy="1082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2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Institución Educativa Luis López de Mesa</a:t>
            </a:r>
            <a:endParaRPr lang="es-MX" sz="28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42910" y="1214422"/>
            <a:ext cx="7858180" cy="5286412"/>
          </a:xfrm>
        </p:spPr>
        <p:txBody>
          <a:bodyPr>
            <a:noAutofit/>
          </a:bodyPr>
          <a:lstStyle/>
          <a:p>
            <a:pPr>
              <a:buNone/>
            </a:pPr>
            <a:endParaRPr lang="es-MX" sz="2800" dirty="0" smtClean="0"/>
          </a:p>
          <a:p>
            <a:pPr>
              <a:buNone/>
            </a:pPr>
            <a:endParaRPr lang="es-MX" sz="2800" dirty="0" smtClean="0"/>
          </a:p>
          <a:p>
            <a:pPr>
              <a:buNone/>
            </a:pPr>
            <a:r>
              <a:rPr lang="es-MX" sz="2800" dirty="0" smtClean="0"/>
              <a:t>Una aproximación general a las violencias en la escuela</a:t>
            </a:r>
          </a:p>
          <a:p>
            <a:pPr>
              <a:buNone/>
            </a:pPr>
            <a:r>
              <a:rPr lang="es-MX" sz="2800" dirty="0" smtClean="0"/>
              <a:t>Una caracterización</a:t>
            </a:r>
          </a:p>
          <a:p>
            <a:pPr>
              <a:buNone/>
            </a:pPr>
            <a:r>
              <a:rPr lang="es-MX" sz="2800" dirty="0" smtClean="0"/>
              <a:t>Una propuesta de intervención</a:t>
            </a:r>
          </a:p>
          <a:p>
            <a:pPr>
              <a:buNone/>
            </a:pPr>
            <a:endParaRPr lang="es-MX" sz="1800" dirty="0" smtClean="0"/>
          </a:p>
          <a:p>
            <a:pPr>
              <a:buNone/>
            </a:pPr>
            <a:r>
              <a:rPr lang="es-MX" sz="1800" dirty="0" smtClean="0"/>
              <a:t>Por:</a:t>
            </a:r>
          </a:p>
          <a:p>
            <a:pPr>
              <a:buNone/>
            </a:pPr>
            <a:r>
              <a:rPr lang="es-MX" sz="1800" dirty="0" smtClean="0"/>
              <a:t>Isabel Puerta Lopera</a:t>
            </a:r>
          </a:p>
          <a:p>
            <a:pPr>
              <a:buNone/>
            </a:pPr>
            <a:r>
              <a:rPr lang="es-MX" sz="1800" dirty="0" smtClean="0"/>
              <a:t>Profesora Facultad de Derecho y Ciencias Políticas Universidad de Antioquia </a:t>
            </a:r>
          </a:p>
          <a:p>
            <a:endParaRPr lang="es-MX" b="1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s-CO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Conflictos/Violencias</a:t>
            </a:r>
            <a:r>
              <a:rPr lang="es-CO" sz="3200" dirty="0" smtClean="0">
                <a:solidFill>
                  <a:schemeClr val="tx1"/>
                </a:solidFill>
              </a:rPr>
              <a:t> </a:t>
            </a:r>
            <a:endParaRPr lang="es-CO" sz="3200" dirty="0">
              <a:solidFill>
                <a:schemeClr val="tx1"/>
              </a:solidFill>
            </a:endParaRPr>
          </a:p>
        </p:txBody>
      </p:sp>
      <p:sp>
        <p:nvSpPr>
          <p:cNvPr id="16387" name="2 Marcador de contenido"/>
          <p:cNvSpPr>
            <a:spLocks noGrp="1"/>
          </p:cNvSpPr>
          <p:nvPr>
            <p:ph idx="1"/>
          </p:nvPr>
        </p:nvSpPr>
        <p:spPr>
          <a:xfrm>
            <a:off x="611188" y="1573213"/>
            <a:ext cx="5338762" cy="4873625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s-CO" dirty="0" smtClean="0">
                <a:latin typeface="Times New Roman" pitchFamily="18" charset="0"/>
                <a:cs typeface="Times New Roman" pitchFamily="18" charset="0"/>
              </a:rPr>
              <a:t>Violencias y conflictos no son sinónimos</a:t>
            </a:r>
          </a:p>
          <a:p>
            <a:pPr algn="ctr">
              <a:buFont typeface="Wingdings" pitchFamily="2" charset="2"/>
              <a:buNone/>
            </a:pPr>
            <a:endParaRPr lang="es-CO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es-CO" sz="2800" b="1" dirty="0" smtClean="0">
                <a:latin typeface="Times New Roman" pitchFamily="18" charset="0"/>
                <a:cs typeface="Times New Roman" pitchFamily="18" charset="0"/>
              </a:rPr>
              <a:t>La escuela debe: </a:t>
            </a:r>
          </a:p>
          <a:p>
            <a:pPr>
              <a:buFont typeface="Wingdings" pitchFamily="2" charset="2"/>
              <a:buNone/>
            </a:pPr>
            <a:endParaRPr lang="es-CO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s-CO" dirty="0" smtClean="0">
                <a:latin typeface="Times New Roman" pitchFamily="18" charset="0"/>
                <a:cs typeface="Times New Roman" pitchFamily="18" charset="0"/>
              </a:rPr>
              <a:t>- Visibilizar y gestionar los conflictos</a:t>
            </a:r>
          </a:p>
          <a:p>
            <a:pPr>
              <a:buFont typeface="Wingdings" pitchFamily="2" charset="2"/>
              <a:buNone/>
            </a:pPr>
            <a:r>
              <a:rPr lang="es-CO" dirty="0" smtClean="0">
                <a:latin typeface="Times New Roman" pitchFamily="18" charset="0"/>
                <a:cs typeface="Times New Roman" pitchFamily="18" charset="0"/>
              </a:rPr>
              <a:t>- Erradicar las violencias</a:t>
            </a:r>
          </a:p>
          <a:p>
            <a:pPr>
              <a:buFont typeface="Wingdings" pitchFamily="2" charset="2"/>
              <a:buNone/>
            </a:pPr>
            <a:r>
              <a:rPr lang="es-CO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s-CO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CO" sz="2800" i="1" dirty="0" smtClean="0">
                <a:latin typeface="Times New Roman" pitchFamily="18" charset="0"/>
                <a:cs typeface="Times New Roman" pitchFamily="18" charset="0"/>
              </a:rPr>
              <a:t>La paz es la erradicación de las violencias</a:t>
            </a:r>
            <a:r>
              <a:rPr lang="es-CO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16388" name="Picture 2" descr="https://encrypted-tbn3.gstatic.com/images?q=tbn:ANd9GcSU2JuC0GyhBZVKZKtyjOSPd1PK3Dq_Dcv7WoY8Sk13KfEV8S8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557338"/>
            <a:ext cx="307657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500042"/>
            <a:ext cx="9144000" cy="748684"/>
          </a:xfrm>
          <a:prstGeom prst="rect">
            <a:avLst/>
          </a:prstGeom>
          <a:ln>
            <a:noFill/>
          </a:ln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000" b="1" i="0" u="none" strike="noStrike" kern="120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MALTRATO</a:t>
            </a:r>
            <a:r>
              <a:rPr kumimoji="0" lang="es-MX" sz="5000" b="1" i="0" u="none" strike="noStrike" kern="1200" normalizeH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ESCOLAR</a:t>
            </a:r>
            <a:endParaRPr kumimoji="0" lang="es-MX" sz="5000" b="1" i="0" u="none" strike="noStrike" kern="120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Viviana Osorio\Documents\JEFERSON\Bullying\16violenci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64"/>
            <a:ext cx="6070921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929190" y="1357298"/>
            <a:ext cx="471462" cy="221457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MX" b="1" dirty="0" smtClean="0"/>
              <a:t>D</a:t>
            </a:r>
          </a:p>
          <a:p>
            <a:pPr>
              <a:buNone/>
            </a:pPr>
            <a:r>
              <a:rPr lang="es-MX" b="1" dirty="0" smtClean="0"/>
              <a:t>I</a:t>
            </a:r>
          </a:p>
          <a:p>
            <a:pPr>
              <a:buNone/>
            </a:pPr>
            <a:r>
              <a:rPr lang="es-MX" b="1" dirty="0" smtClean="0"/>
              <a:t>G</a:t>
            </a:r>
          </a:p>
          <a:p>
            <a:pPr>
              <a:buNone/>
            </a:pPr>
            <a:r>
              <a:rPr lang="es-MX" b="1" dirty="0" smtClean="0"/>
              <a:t>N</a:t>
            </a:r>
          </a:p>
          <a:p>
            <a:pPr>
              <a:buNone/>
            </a:pPr>
            <a:r>
              <a:rPr lang="es-MX" b="1" dirty="0" smtClean="0"/>
              <a:t>I</a:t>
            </a:r>
          </a:p>
          <a:p>
            <a:pPr>
              <a:buNone/>
            </a:pPr>
            <a:r>
              <a:rPr lang="es-MX" b="1" dirty="0" smtClean="0"/>
              <a:t>D</a:t>
            </a:r>
          </a:p>
          <a:p>
            <a:pPr>
              <a:buNone/>
            </a:pPr>
            <a:r>
              <a:rPr lang="es-MX" b="1" dirty="0" smtClean="0"/>
              <a:t>A</a:t>
            </a:r>
          </a:p>
          <a:p>
            <a:pPr>
              <a:buNone/>
            </a:pPr>
            <a:r>
              <a:rPr lang="es-MX" b="1" dirty="0" smtClean="0"/>
              <a:t>D</a:t>
            </a:r>
            <a:endParaRPr lang="es-MX" b="1" dirty="0"/>
          </a:p>
        </p:txBody>
      </p:sp>
      <p:pic>
        <p:nvPicPr>
          <p:cNvPr id="1027" name="Picture 3" descr="C:\Users\Viviana Osorio\Pictures\Galería multimedia de Microsoft\j039674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357298"/>
            <a:ext cx="1643177" cy="1843430"/>
          </a:xfrm>
          <a:prstGeom prst="rect">
            <a:avLst/>
          </a:prstGeom>
          <a:noFill/>
        </p:spPr>
      </p:pic>
      <p:pic>
        <p:nvPicPr>
          <p:cNvPr id="1029" name="Picture 5" descr="C:\Users\Viviana Osorio\Pictures\Galería multimedia de Microsoft\j039746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357298"/>
            <a:ext cx="1381658" cy="1826971"/>
          </a:xfrm>
          <a:prstGeom prst="rect">
            <a:avLst/>
          </a:prstGeom>
          <a:noFill/>
        </p:spPr>
      </p:pic>
      <p:sp>
        <p:nvSpPr>
          <p:cNvPr id="14" name="8 Marcador de contenido"/>
          <p:cNvSpPr txBox="1">
            <a:spLocks/>
          </p:cNvSpPr>
          <p:nvPr/>
        </p:nvSpPr>
        <p:spPr>
          <a:xfrm>
            <a:off x="5214942" y="1500174"/>
            <a:ext cx="400024" cy="1857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5643570" y="1714488"/>
            <a:ext cx="1714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 Vivir en libertad</a:t>
            </a:r>
          </a:p>
          <a:p>
            <a:r>
              <a:rPr lang="es-MX" b="1" dirty="0" smtClean="0"/>
              <a:t> Vivir sin humillaciones</a:t>
            </a:r>
          </a:p>
          <a:p>
            <a:r>
              <a:rPr lang="es-MX" b="1" dirty="0" smtClean="0"/>
              <a:t> Vivir bien</a:t>
            </a:r>
            <a:endParaRPr lang="es-MX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358082" y="1928802"/>
            <a:ext cx="1643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</a:rPr>
              <a:t>RECONOCER</a:t>
            </a:r>
          </a:p>
          <a:p>
            <a:r>
              <a:rPr lang="es-MX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   </a:t>
            </a:r>
            <a:r>
              <a:rPr lang="es-MX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</a:rPr>
              <a:t>=</a:t>
            </a:r>
          </a:p>
          <a:p>
            <a:pPr algn="ctr"/>
            <a:r>
              <a:rPr lang="es-MX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RESPETAR</a:t>
            </a:r>
            <a:endParaRPr lang="es-MX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Igual que"/>
          <p:cNvSpPr/>
          <p:nvPr/>
        </p:nvSpPr>
        <p:spPr>
          <a:xfrm>
            <a:off x="1857356" y="1928802"/>
            <a:ext cx="1000132" cy="71438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9" name="18 Distinto de"/>
          <p:cNvSpPr/>
          <p:nvPr/>
        </p:nvSpPr>
        <p:spPr>
          <a:xfrm>
            <a:off x="1857356" y="4714884"/>
            <a:ext cx="1000132" cy="642942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000364" y="4357694"/>
            <a:ext cx="1643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Sueños</a:t>
            </a:r>
          </a:p>
          <a:p>
            <a:r>
              <a:rPr lang="es-MX" b="1" dirty="0" smtClean="0"/>
              <a:t>Aspiraciones</a:t>
            </a:r>
          </a:p>
          <a:p>
            <a:r>
              <a:rPr lang="es-MX" b="1" dirty="0" smtClean="0"/>
              <a:t>Intereses</a:t>
            </a:r>
          </a:p>
          <a:p>
            <a:r>
              <a:rPr lang="es-MX" b="1" dirty="0" smtClean="0"/>
              <a:t>Modos </a:t>
            </a:r>
          </a:p>
          <a:p>
            <a:r>
              <a:rPr lang="es-MX" b="1" dirty="0" smtClean="0"/>
              <a:t>de ver el mundo</a:t>
            </a:r>
            <a:endParaRPr lang="es-MX" b="1" dirty="0"/>
          </a:p>
        </p:txBody>
      </p:sp>
      <p:sp>
        <p:nvSpPr>
          <p:cNvPr id="21" name="20 Cerrar llave"/>
          <p:cNvSpPr/>
          <p:nvPr/>
        </p:nvSpPr>
        <p:spPr>
          <a:xfrm rot="10800000">
            <a:off x="4572000" y="4357694"/>
            <a:ext cx="357190" cy="14287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Cerrar llave"/>
          <p:cNvSpPr/>
          <p:nvPr/>
        </p:nvSpPr>
        <p:spPr>
          <a:xfrm>
            <a:off x="7215206" y="1714488"/>
            <a:ext cx="357190" cy="14287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8 Marcador de contenido"/>
          <p:cNvSpPr txBox="1">
            <a:spLocks/>
          </p:cNvSpPr>
          <p:nvPr/>
        </p:nvSpPr>
        <p:spPr>
          <a:xfrm>
            <a:off x="5072066" y="3643314"/>
            <a:ext cx="471462" cy="2928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5929322" y="435769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Acogerla como riqueza</a:t>
            </a:r>
            <a:endParaRPr lang="es-MX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143636" y="542926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COMPLETUD</a:t>
            </a:r>
            <a:endParaRPr lang="es-MX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7" name="26 Flecha derecha"/>
          <p:cNvSpPr/>
          <p:nvPr/>
        </p:nvSpPr>
        <p:spPr>
          <a:xfrm rot="5400000">
            <a:off x="6750858" y="5045484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28 Cerrar llave"/>
          <p:cNvSpPr/>
          <p:nvPr/>
        </p:nvSpPr>
        <p:spPr>
          <a:xfrm>
            <a:off x="5572132" y="4357694"/>
            <a:ext cx="357190" cy="14287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528638" y="417514"/>
            <a:ext cx="90009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3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YO</a:t>
            </a:r>
          </a:p>
        </p:txBody>
      </p:sp>
      <p:sp>
        <p:nvSpPr>
          <p:cNvPr id="28" name="1 Título"/>
          <p:cNvSpPr txBox="1">
            <a:spLocks/>
          </p:cNvSpPr>
          <p:nvPr/>
        </p:nvSpPr>
        <p:spPr>
          <a:xfrm>
            <a:off x="2886092" y="417514"/>
            <a:ext cx="2257412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EL OTRO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iviana Osorio\Documents\JEFERSON\Bullying\20080530003714-pensamien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464041"/>
            <a:ext cx="3357586" cy="4822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0" y="417514"/>
            <a:ext cx="91440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EL SER HUMANO</a:t>
            </a:r>
            <a:endParaRPr lang="es-MX" sz="40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-714412" y="3429000"/>
            <a:ext cx="4572032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ANIMAL DE</a:t>
            </a:r>
            <a:endParaRPr lang="es-MX" sz="3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214942" y="3429000"/>
            <a:ext cx="3929058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EMOCIÓN</a:t>
            </a:r>
            <a:r>
              <a:rPr lang="es-MX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s-MX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RAZÓN </a:t>
            </a:r>
            <a:endParaRPr lang="es-MX" sz="4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s-MX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PALABRA</a:t>
            </a:r>
            <a:endParaRPr lang="es-MX" sz="4000" b="1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417514"/>
            <a:ext cx="45720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32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YO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0" y="417514"/>
            <a:ext cx="45720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MX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EL OTRO</a:t>
            </a:r>
            <a:endParaRPr lang="es-MX" sz="3200" b="1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3" name="Picture 5" descr="C:\Users\Viviana Osorio\Pictures\Galería multimedia de Microsoft\j04317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42984"/>
            <a:ext cx="3071834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C:\Users\Viviana Osorio\Pictures\Galería multimedia de Microsoft\j0431228.jpg"/>
          <p:cNvPicPr>
            <a:picLocks noChangeAspect="1" noChangeArrowheads="1"/>
          </p:cNvPicPr>
          <p:nvPr/>
        </p:nvPicPr>
        <p:blipFill>
          <a:blip r:embed="rId4" cstate="print"/>
          <a:srcRect l="11268" r="14865"/>
          <a:stretch>
            <a:fillRect/>
          </a:stretch>
        </p:blipFill>
        <p:spPr bwMode="auto">
          <a:xfrm>
            <a:off x="5357818" y="1142984"/>
            <a:ext cx="3143272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11 CuadroTexto"/>
          <p:cNvSpPr txBox="1"/>
          <p:nvPr/>
        </p:nvSpPr>
        <p:spPr>
          <a:xfrm>
            <a:off x="0" y="385762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IGUALES</a:t>
            </a:r>
          </a:p>
          <a:p>
            <a:pPr algn="ctr"/>
            <a:r>
              <a:rPr lang="es-MX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DiFeReNtEs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0" y="571501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todo caso </a:t>
            </a:r>
          </a:p>
        </p:txBody>
      </p:sp>
      <p:sp>
        <p:nvSpPr>
          <p:cNvPr id="14" name="13 Flecha derecha"/>
          <p:cNvSpPr/>
          <p:nvPr/>
        </p:nvSpPr>
        <p:spPr>
          <a:xfrm rot="5400000">
            <a:off x="4214810" y="4643446"/>
            <a:ext cx="642942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0" y="6011781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MX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SUJETOS DE DERECHOS</a:t>
            </a:r>
            <a:endParaRPr lang="es-MX" sz="3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Viviana Osorio\Pictures\Galería multimedia de Microsoft\j0431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142984"/>
            <a:ext cx="3286124" cy="3286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7" name="Picture 11" descr="C:\Users\Viviana Osorio\Pictures\Galería multimedia de Microsoft\j04394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142984"/>
            <a:ext cx="2428892" cy="3638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0" y="417514"/>
            <a:ext cx="45720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32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YO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4572000" y="417514"/>
            <a:ext cx="45720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MX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EL OTRO</a:t>
            </a:r>
            <a:endParaRPr lang="es-MX" sz="3200" b="1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0" y="416088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LÍMITES</a:t>
            </a:r>
          </a:p>
        </p:txBody>
      </p:sp>
      <p:sp>
        <p:nvSpPr>
          <p:cNvPr id="14" name="13 Flecha derecha"/>
          <p:cNvSpPr/>
          <p:nvPr/>
        </p:nvSpPr>
        <p:spPr>
          <a:xfrm rot="5400000">
            <a:off x="4214810" y="4500570"/>
            <a:ext cx="642942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Rectángulo"/>
          <p:cNvSpPr/>
          <p:nvPr/>
        </p:nvSpPr>
        <p:spPr>
          <a:xfrm>
            <a:off x="0" y="549505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MX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MX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El derecho del otro</a:t>
            </a:r>
          </a:p>
          <a:p>
            <a:pPr lvl="0" algn="ctr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MX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La norma</a:t>
            </a:r>
            <a:endParaRPr lang="es-MX" sz="3200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32" y="373225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Vivir en libertad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03441"/>
            <a:ext cx="2514870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1958" y="1142984"/>
            <a:ext cx="7239000" cy="642942"/>
          </a:xfrm>
        </p:spPr>
        <p:txBody>
          <a:bodyPr/>
          <a:lstStyle/>
          <a:p>
            <a:r>
              <a:rPr lang="es-MX" b="1" dirty="0" smtClean="0"/>
              <a:t>QUÉ ES…</a:t>
            </a:r>
            <a:endParaRPr lang="es-MX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072198" y="3164989"/>
            <a:ext cx="28574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Violencia injustificada ejercida contra el otro</a:t>
            </a:r>
            <a:endParaRPr lang="es-MX" sz="2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6097" y="1892450"/>
            <a:ext cx="2793225" cy="4297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472709"/>
            <a:ext cx="2500330" cy="1742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0" y="417514"/>
            <a:ext cx="91440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BULLYING</a:t>
            </a:r>
            <a:endParaRPr lang="es-MX" sz="40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214422"/>
            <a:ext cx="7239000" cy="52864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 b="1" dirty="0" smtClean="0"/>
              <a:t>Abuso o maltrato de uno(s) sobre otro(s)</a:t>
            </a:r>
          </a:p>
          <a:p>
            <a:pPr>
              <a:lnSpc>
                <a:spcPct val="150000"/>
              </a:lnSpc>
            </a:pPr>
            <a:r>
              <a:rPr lang="es-MX" b="1" dirty="0" smtClean="0"/>
              <a:t>Injustificado (no hay provocación)</a:t>
            </a:r>
          </a:p>
          <a:p>
            <a:pPr>
              <a:lnSpc>
                <a:spcPct val="150000"/>
              </a:lnSpc>
            </a:pPr>
            <a:r>
              <a:rPr lang="es-MX" b="1" dirty="0" smtClean="0"/>
              <a:t>Desigualdad de condiciones</a:t>
            </a:r>
          </a:p>
          <a:p>
            <a:pPr>
              <a:lnSpc>
                <a:spcPct val="150000"/>
              </a:lnSpc>
            </a:pPr>
            <a:r>
              <a:rPr lang="es-MX" b="1" dirty="0" smtClean="0"/>
              <a:t>Conducta repetitiva</a:t>
            </a:r>
          </a:p>
          <a:p>
            <a:pPr>
              <a:lnSpc>
                <a:spcPct val="150000"/>
              </a:lnSpc>
            </a:pPr>
            <a:r>
              <a:rPr lang="es-MX" b="1" dirty="0" smtClean="0"/>
              <a:t>Produce daño emocional, físico o material</a:t>
            </a:r>
          </a:p>
          <a:p>
            <a:pPr>
              <a:lnSpc>
                <a:spcPct val="150000"/>
              </a:lnSpc>
            </a:pPr>
            <a:r>
              <a:rPr lang="es-MX" b="1" dirty="0" smtClean="0"/>
              <a:t>Se da entre pares</a:t>
            </a:r>
          </a:p>
          <a:p>
            <a:pPr>
              <a:lnSpc>
                <a:spcPct val="150000"/>
              </a:lnSpc>
            </a:pPr>
            <a:r>
              <a:rPr lang="es-MX" b="1" dirty="0" smtClean="0"/>
              <a:t>Ocasiona daño también al agresor</a:t>
            </a:r>
          </a:p>
          <a:p>
            <a:pPr>
              <a:lnSpc>
                <a:spcPct val="150000"/>
              </a:lnSpc>
            </a:pPr>
            <a:r>
              <a:rPr lang="es-MX" b="1" dirty="0" smtClean="0"/>
              <a:t>Rara vez se denuncia</a:t>
            </a:r>
            <a:endParaRPr lang="es-MX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417514"/>
            <a:ext cx="91440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MX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</a:t>
            </a:r>
            <a:r>
              <a:rPr lang="es-MX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CARACTERÍSTICAS DEL BULLYING</a:t>
            </a:r>
            <a:endParaRPr lang="es-MX" sz="4000" b="1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14" y="1635906"/>
            <a:ext cx="2857520" cy="1935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417514"/>
            <a:ext cx="91440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CLASES DEL BULLYING</a:t>
            </a:r>
            <a:endParaRPr lang="es-MX" sz="3200" b="1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C:\Users\Viviana Osorio\Documents\JEFERSON\Bullying\COPROLAL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500570"/>
            <a:ext cx="1285884" cy="1959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Viviana Osorio\Documents\JEFERSON\Bullying\ninos-intern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786322"/>
            <a:ext cx="2801942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Viviana Osorio\Documents\JEFERSON\Bullying\maltrato_infantil_galici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2357430"/>
            <a:ext cx="2357454" cy="1768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12 Rectángulo"/>
          <p:cNvSpPr/>
          <p:nvPr/>
        </p:nvSpPr>
        <p:spPr>
          <a:xfrm>
            <a:off x="4929190" y="1071546"/>
            <a:ext cx="457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2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Gesticular</a:t>
            </a:r>
            <a:endParaRPr lang="es-MX" sz="2600" b="1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214446" y="4151003"/>
            <a:ext cx="457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MX" sz="2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   Cibernético</a:t>
            </a:r>
            <a:endParaRPr lang="es-MX" sz="2600" b="1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0" y="1142984"/>
            <a:ext cx="45720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2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       Físico</a:t>
            </a:r>
            <a:endParaRPr lang="es-MX" sz="2600" b="1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857752" y="4000504"/>
            <a:ext cx="457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MX" sz="2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   Verbal</a:t>
            </a:r>
            <a:endParaRPr lang="es-MX" sz="2600" b="1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57190" y="1571612"/>
            <a:ext cx="4572000" cy="7540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23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s-MX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Directo: Contra la persona</a:t>
            </a:r>
          </a:p>
          <a:p>
            <a:pPr>
              <a:buFont typeface="Arial" pitchFamily="34" charset="0"/>
              <a:buChar char="•"/>
            </a:pPr>
            <a:r>
              <a:rPr lang="es-MX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Indirecto: Contra sus bienes</a:t>
            </a:r>
            <a:endParaRPr lang="es-MX" sz="2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Viviana Osorio\Documents\JEFERSON\Bullying\maltra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2827" y="2285992"/>
            <a:ext cx="2736495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417514"/>
            <a:ext cx="91440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¿QUIÉNES PARTICIPAN?</a:t>
            </a:r>
            <a:endParaRPr lang="es-MX" sz="3200" b="1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3822" y="2317879"/>
            <a:ext cx="1251582" cy="3171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346440"/>
            <a:ext cx="1531496" cy="3143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0" y="3346472"/>
            <a:ext cx="45720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2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Testigos</a:t>
            </a:r>
            <a:endParaRPr lang="es-MX" sz="26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4572032" y="3346472"/>
            <a:ext cx="45720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MX" sz="2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Testigos</a:t>
            </a:r>
            <a:endParaRPr lang="es-MX" sz="26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0" y="1285860"/>
            <a:ext cx="91440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2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Agresor</a:t>
            </a:r>
            <a:endParaRPr lang="es-MX" sz="26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-32" y="5775364"/>
            <a:ext cx="9144032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2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Víctima</a:t>
            </a:r>
            <a:endParaRPr lang="es-MX" sz="26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428604"/>
            <a:ext cx="9144000" cy="1082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es-MX" sz="3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357158" y="1285860"/>
            <a:ext cx="7786742" cy="5286412"/>
          </a:xfrm>
        </p:spPr>
        <p:txBody>
          <a:bodyPr>
            <a:noAutofit/>
          </a:bodyPr>
          <a:lstStyle/>
          <a:p>
            <a:pPr algn="ctr"/>
            <a:r>
              <a:rPr lang="es-MX" b="1" dirty="0" smtClean="0"/>
              <a:t>El </a:t>
            </a:r>
            <a:r>
              <a:rPr lang="es-MX" b="1" dirty="0" err="1" smtClean="0"/>
              <a:t>bullying</a:t>
            </a:r>
            <a:endParaRPr lang="es-MX" b="1" dirty="0" smtClean="0"/>
          </a:p>
          <a:p>
            <a:pPr>
              <a:buNone/>
            </a:pPr>
            <a:r>
              <a:rPr lang="es-MX" sz="2400" dirty="0" smtClean="0"/>
              <a:t>Una aproximación general a las violencias en la escuela</a:t>
            </a:r>
          </a:p>
          <a:p>
            <a:pPr>
              <a:buNone/>
            </a:pPr>
            <a:r>
              <a:rPr lang="es-MX" sz="2400" dirty="0" smtClean="0"/>
              <a:t>Una caracterización</a:t>
            </a:r>
          </a:p>
          <a:p>
            <a:pPr>
              <a:buNone/>
            </a:pPr>
            <a:r>
              <a:rPr lang="es-MX" sz="2400" dirty="0" smtClean="0"/>
              <a:t>Una propuesta de intervención</a:t>
            </a:r>
          </a:p>
          <a:p>
            <a:pPr>
              <a:buNone/>
            </a:pPr>
            <a:endParaRPr lang="es-MX" sz="1600" dirty="0" smtClean="0"/>
          </a:p>
          <a:p>
            <a:pPr>
              <a:buNone/>
            </a:pPr>
            <a:endParaRPr lang="es-MX" sz="1600" dirty="0" smtClean="0"/>
          </a:p>
          <a:p>
            <a:pPr>
              <a:buNone/>
            </a:pPr>
            <a:r>
              <a:rPr lang="es-MX" sz="1600" dirty="0" smtClean="0"/>
              <a:t>Por</a:t>
            </a:r>
          </a:p>
          <a:p>
            <a:pPr>
              <a:buNone/>
            </a:pPr>
            <a:r>
              <a:rPr lang="es-MX" sz="1800" dirty="0" smtClean="0"/>
              <a:t>Isabel Puerta Lopera</a:t>
            </a:r>
          </a:p>
          <a:p>
            <a:pPr>
              <a:buNone/>
            </a:pPr>
            <a:r>
              <a:rPr lang="es-MX" sz="1600" dirty="0" smtClean="0"/>
              <a:t>Profesora Facultad de Derecho y Ciencias Políticas</a:t>
            </a:r>
          </a:p>
          <a:p>
            <a:pPr>
              <a:buNone/>
            </a:pPr>
            <a:r>
              <a:rPr lang="es-MX" sz="1600" dirty="0" smtClean="0"/>
              <a:t>Coordinadora Área de Educación del Museo Universitario U. de A.</a:t>
            </a:r>
          </a:p>
          <a:p>
            <a:pPr>
              <a:buNone/>
            </a:pPr>
            <a:r>
              <a:rPr lang="es-MX" sz="1600" dirty="0" smtClean="0"/>
              <a:t>Universidad de Antioquia</a:t>
            </a:r>
          </a:p>
          <a:p>
            <a:pPr>
              <a:buNone/>
            </a:pPr>
            <a:endParaRPr lang="es-MX" sz="1600" dirty="0" smtClean="0"/>
          </a:p>
          <a:p>
            <a:pPr>
              <a:buNone/>
            </a:pPr>
            <a:r>
              <a:rPr lang="es-MX" sz="1600" dirty="0" smtClean="0"/>
              <a:t>ipuerta09@gmail.com</a:t>
            </a:r>
            <a:endParaRPr lang="es-MX" sz="1200" dirty="0" smtClean="0"/>
          </a:p>
          <a:p>
            <a:pPr>
              <a:buNone/>
            </a:pPr>
            <a:endParaRPr lang="es-MX" sz="16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417514"/>
            <a:ext cx="91440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DAÑOS QUE PRODUCE</a:t>
            </a:r>
            <a:endParaRPr lang="es-MX" sz="3200" b="1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-500098" y="1285860"/>
            <a:ext cx="4571968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2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Físico</a:t>
            </a:r>
            <a:endParaRPr lang="es-MX" sz="26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5072066" y="1274770"/>
            <a:ext cx="4572032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2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Material</a:t>
            </a:r>
            <a:endParaRPr lang="es-MX" sz="26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Viviana Osorio\Documents\JEFERSON\Bullying\daño mater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357430"/>
            <a:ext cx="2300198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857364"/>
            <a:ext cx="2070100" cy="3506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357430"/>
            <a:ext cx="2191146" cy="2355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0" y="5703926"/>
            <a:ext cx="91440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2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Emocional</a:t>
            </a:r>
            <a:endParaRPr lang="es-MX" sz="26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viana Osorio\Documents\JEFERSON\Bullying\pega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7973" y="1547826"/>
            <a:ext cx="3467101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357158" y="417514"/>
            <a:ext cx="8358246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¿Y SI LA VÍCTIMA SE CANSA, VENCE EL MIEDO Y REACCIONA?</a:t>
            </a:r>
            <a:endParaRPr lang="es-MX" sz="3200" b="1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214282" y="5357826"/>
            <a:ext cx="857252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2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Se cambian los papeles, se reproduce y se incrementa la violencia</a:t>
            </a:r>
            <a:endParaRPr lang="es-MX" sz="26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417514"/>
            <a:ext cx="91440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MX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UNA PROPUESTA: JUSTICIA RESTAURATIVA</a:t>
            </a:r>
            <a:endParaRPr lang="es-MX" sz="3200" b="1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42910" y="1214422"/>
            <a:ext cx="8001056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b="1" dirty="0" smtClean="0"/>
              <a:t>ELEMENTOS</a:t>
            </a:r>
            <a:br>
              <a:rPr lang="es-MX" b="1" dirty="0" smtClean="0"/>
            </a:br>
            <a:endParaRPr lang="es-MX" b="1" dirty="0" smtClean="0"/>
          </a:p>
          <a:p>
            <a:pPr>
              <a:buNone/>
            </a:pPr>
            <a:r>
              <a:rPr lang="es-MX" sz="2000" b="1" dirty="0" smtClean="0"/>
              <a:t>Existencia de violencias</a:t>
            </a:r>
          </a:p>
          <a:p>
            <a:pPr>
              <a:buNone/>
            </a:pPr>
            <a:r>
              <a:rPr lang="es-MX" sz="2000" b="1" dirty="0" smtClean="0"/>
              <a:t>Daño</a:t>
            </a:r>
          </a:p>
          <a:p>
            <a:pPr>
              <a:buNone/>
            </a:pPr>
            <a:r>
              <a:rPr lang="es-MX" sz="2000" b="1" dirty="0" smtClean="0"/>
              <a:t>Reparación</a:t>
            </a:r>
          </a:p>
          <a:p>
            <a:pPr>
              <a:buNone/>
            </a:pPr>
            <a:r>
              <a:rPr lang="es-MX" sz="2000" b="1" dirty="0" smtClean="0"/>
              <a:t>Necesidad de restablecer a la convivencia</a:t>
            </a:r>
          </a:p>
          <a:p>
            <a:pPr>
              <a:buNone/>
            </a:pPr>
            <a:endParaRPr lang="es-MX" b="1" dirty="0" smtClean="0"/>
          </a:p>
          <a:p>
            <a:pPr>
              <a:buNone/>
            </a:pPr>
            <a:endParaRPr lang="es-MX" b="1" dirty="0" smtClean="0"/>
          </a:p>
          <a:p>
            <a:pPr>
              <a:buNone/>
            </a:pPr>
            <a:r>
              <a:rPr lang="es-MX" b="1" dirty="0" smtClean="0"/>
              <a:t>HERRAMIENTA</a:t>
            </a:r>
          </a:p>
          <a:p>
            <a:pPr>
              <a:buNone/>
            </a:pPr>
            <a:r>
              <a:rPr lang="es-MX" sz="2000" b="1" dirty="0" smtClean="0"/>
              <a:t>Mediación</a:t>
            </a:r>
            <a:endParaRPr lang="es-MX" b="1" dirty="0" smtClean="0"/>
          </a:p>
          <a:p>
            <a:endParaRPr lang="es-MX" sz="2000" b="1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417514"/>
            <a:ext cx="91440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¿QUÉ HACER?</a:t>
            </a:r>
            <a:endParaRPr lang="es-MX" sz="3200" b="1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42910" y="1214422"/>
            <a:ext cx="8001056" cy="5286412"/>
          </a:xfrm>
        </p:spPr>
        <p:txBody>
          <a:bodyPr>
            <a:noAutofit/>
          </a:bodyPr>
          <a:lstStyle/>
          <a:p>
            <a:r>
              <a:rPr lang="es-MX" b="1" dirty="0" smtClean="0"/>
              <a:t>Víctima:</a:t>
            </a:r>
          </a:p>
          <a:p>
            <a:pPr>
              <a:buNone/>
            </a:pPr>
            <a:endParaRPr lang="es-MX" sz="1000" b="1" dirty="0" smtClean="0"/>
          </a:p>
          <a:p>
            <a:pPr>
              <a:buNone/>
            </a:pPr>
            <a:r>
              <a:rPr lang="es-MX" sz="2000" b="1" dirty="0" smtClean="0"/>
              <a:t>Denunciar</a:t>
            </a:r>
          </a:p>
          <a:p>
            <a:pPr>
              <a:buNone/>
            </a:pPr>
            <a:r>
              <a:rPr lang="es-MX" sz="2000" b="1" dirty="0" smtClean="0"/>
              <a:t>Buscar y recibir ayuda</a:t>
            </a:r>
          </a:p>
          <a:p>
            <a:pPr>
              <a:buNone/>
            </a:pPr>
            <a:r>
              <a:rPr lang="es-MX" sz="2000" b="1" dirty="0" smtClean="0"/>
              <a:t>Recibir reparación integral</a:t>
            </a:r>
          </a:p>
          <a:p>
            <a:pPr>
              <a:buNone/>
            </a:pPr>
            <a:endParaRPr lang="es-MX" sz="2000" b="1" dirty="0" smtClean="0"/>
          </a:p>
          <a:p>
            <a:r>
              <a:rPr lang="es-MX" b="1" dirty="0" smtClean="0"/>
              <a:t>Testigos:</a:t>
            </a:r>
          </a:p>
          <a:p>
            <a:pPr>
              <a:buNone/>
            </a:pPr>
            <a:endParaRPr lang="es-MX" sz="1000" b="1" dirty="0" smtClean="0"/>
          </a:p>
          <a:p>
            <a:pPr>
              <a:buNone/>
            </a:pPr>
            <a:r>
              <a:rPr lang="es-MX" sz="2000" b="1" dirty="0" smtClean="0"/>
              <a:t>Denunciar</a:t>
            </a:r>
          </a:p>
          <a:p>
            <a:pPr>
              <a:buNone/>
            </a:pPr>
            <a:r>
              <a:rPr lang="es-MX" sz="2000" b="1" dirty="0" smtClean="0"/>
              <a:t>Buscar y recibir ayuda</a:t>
            </a:r>
          </a:p>
          <a:p>
            <a:pPr>
              <a:buNone/>
            </a:pPr>
            <a:r>
              <a:rPr lang="es-MX" sz="2000" b="1" dirty="0" smtClean="0"/>
              <a:t>Hacer y cumplir compromisos</a:t>
            </a:r>
          </a:p>
          <a:p>
            <a:pPr>
              <a:buNone/>
            </a:pPr>
            <a:r>
              <a:rPr lang="es-MX" sz="2000" b="1" dirty="0" smtClean="0"/>
              <a:t>Ante el incumplimiento, someterse a proceso disciplinario</a:t>
            </a:r>
          </a:p>
          <a:p>
            <a:pPr>
              <a:buNone/>
            </a:pPr>
            <a:endParaRPr lang="es-MX" sz="2000" b="1" dirty="0" smtClean="0"/>
          </a:p>
          <a:p>
            <a:pPr>
              <a:buNone/>
            </a:pPr>
            <a:endParaRPr lang="es-MX" sz="2000" b="1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417514"/>
            <a:ext cx="91440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¿QUÉ HACER?</a:t>
            </a:r>
            <a:endParaRPr lang="es-MX" sz="3200" b="1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42910" y="1214422"/>
            <a:ext cx="7929618" cy="5286412"/>
          </a:xfrm>
        </p:spPr>
        <p:txBody>
          <a:bodyPr>
            <a:noAutofit/>
          </a:bodyPr>
          <a:lstStyle/>
          <a:p>
            <a:r>
              <a:rPr lang="es-MX" b="1" dirty="0" smtClean="0"/>
              <a:t>Institución Educativa:</a:t>
            </a:r>
          </a:p>
          <a:p>
            <a:pPr>
              <a:buNone/>
            </a:pPr>
            <a:endParaRPr lang="es-MX" sz="1000" b="1" dirty="0" smtClean="0"/>
          </a:p>
          <a:p>
            <a:pPr>
              <a:buNone/>
            </a:pPr>
            <a:endParaRPr lang="es-MX" sz="1000" b="1" dirty="0" smtClean="0"/>
          </a:p>
          <a:p>
            <a:pPr>
              <a:buNone/>
            </a:pPr>
            <a:r>
              <a:rPr lang="es-MX" sz="2000" b="1" dirty="0" smtClean="0"/>
              <a:t>Realizar actividades de sensibilización y prevención</a:t>
            </a:r>
          </a:p>
          <a:p>
            <a:pPr>
              <a:buNone/>
            </a:pPr>
            <a:r>
              <a:rPr lang="es-MX" sz="2000" b="1" dirty="0" smtClean="0"/>
              <a:t>Iniciar intervención interdisciplinaria</a:t>
            </a:r>
          </a:p>
          <a:p>
            <a:pPr>
              <a:buNone/>
            </a:pPr>
            <a:r>
              <a:rPr lang="es-MX" sz="2000" b="1" dirty="0" smtClean="0"/>
              <a:t>Hacer alianzas con padres, madres o acudientes</a:t>
            </a:r>
          </a:p>
          <a:p>
            <a:pPr>
              <a:buNone/>
            </a:pPr>
            <a:endParaRPr lang="es-MX" sz="2000" b="1" dirty="0" smtClean="0"/>
          </a:p>
          <a:p>
            <a:pPr>
              <a:buNone/>
            </a:pPr>
            <a:r>
              <a:rPr lang="es-MX" sz="2000" b="1" dirty="0" smtClean="0"/>
              <a:t>Estar atenta a señales de maltrato</a:t>
            </a:r>
          </a:p>
          <a:p>
            <a:pPr>
              <a:buNone/>
            </a:pPr>
            <a:r>
              <a:rPr lang="es-MX" sz="2000" b="1" dirty="0" smtClean="0"/>
              <a:t>Recibir quejas</a:t>
            </a:r>
          </a:p>
          <a:p>
            <a:pPr>
              <a:buNone/>
            </a:pPr>
            <a:r>
              <a:rPr lang="es-MX" sz="2000" b="1" dirty="0" smtClean="0"/>
              <a:t>Remitir a autoridades competentes</a:t>
            </a:r>
          </a:p>
          <a:p>
            <a:pPr>
              <a:buNone/>
            </a:pPr>
            <a:r>
              <a:rPr lang="es-MX" sz="2000" b="1" dirty="0" smtClean="0"/>
              <a:t>Establecer compromisos con el agresor, la víctima y sus familias</a:t>
            </a:r>
          </a:p>
          <a:p>
            <a:pPr>
              <a:buNone/>
            </a:pPr>
            <a:r>
              <a:rPr lang="es-MX" sz="2000" b="1" dirty="0" smtClean="0"/>
              <a:t>Hacer seguimiento a los compromisos</a:t>
            </a:r>
          </a:p>
          <a:p>
            <a:pPr>
              <a:buNone/>
            </a:pPr>
            <a:r>
              <a:rPr lang="es-MX" sz="2000" b="1" dirty="0" smtClean="0"/>
              <a:t>Ante el incumplimiento, iniciar proceso disciplinario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417514"/>
            <a:ext cx="91440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3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¿QUÉ HACER?</a:t>
            </a:r>
            <a:endParaRPr lang="es-MX" sz="3200" b="1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42910" y="1214422"/>
            <a:ext cx="7858180" cy="5286412"/>
          </a:xfrm>
        </p:spPr>
        <p:txBody>
          <a:bodyPr>
            <a:noAutofit/>
          </a:bodyPr>
          <a:lstStyle/>
          <a:p>
            <a:r>
              <a:rPr lang="es-MX" b="1" dirty="0" smtClean="0"/>
              <a:t>Agresor:</a:t>
            </a:r>
          </a:p>
          <a:p>
            <a:pPr>
              <a:buNone/>
            </a:pPr>
            <a:endParaRPr lang="es-MX" sz="1000" b="1" dirty="0" smtClean="0"/>
          </a:p>
          <a:p>
            <a:pPr>
              <a:buNone/>
            </a:pPr>
            <a:r>
              <a:rPr lang="es-MX" sz="2000" b="1" dirty="0" smtClean="0"/>
              <a:t>Buscar y recibir ayuda de la I.E.</a:t>
            </a:r>
          </a:p>
          <a:p>
            <a:pPr>
              <a:buNone/>
            </a:pPr>
            <a:r>
              <a:rPr lang="es-MX" sz="2000" b="1" dirty="0" smtClean="0"/>
              <a:t>Hacer y cumplir compromisos de reparación integral</a:t>
            </a:r>
          </a:p>
          <a:p>
            <a:pPr>
              <a:buNone/>
            </a:pPr>
            <a:r>
              <a:rPr lang="es-MX" sz="2000" b="1" dirty="0" smtClean="0"/>
              <a:t>Someterse a proceso disciplinario en caso de incumplimiento</a:t>
            </a:r>
          </a:p>
          <a:p>
            <a:pPr>
              <a:buNone/>
            </a:pPr>
            <a:r>
              <a:rPr lang="es-MX" sz="2000" b="1" dirty="0" smtClean="0"/>
              <a:t>Atender el llamado de autoridades competentes</a:t>
            </a:r>
          </a:p>
          <a:p>
            <a:pPr>
              <a:buNone/>
            </a:pPr>
            <a:endParaRPr lang="es-MX" sz="2000" b="1" dirty="0" smtClean="0"/>
          </a:p>
          <a:p>
            <a:r>
              <a:rPr lang="es-MX" b="1" dirty="0" smtClean="0"/>
              <a:t>Familia del agresor:</a:t>
            </a:r>
          </a:p>
          <a:p>
            <a:pPr>
              <a:buNone/>
            </a:pPr>
            <a:endParaRPr lang="es-MX" sz="1000" b="1" dirty="0" smtClean="0"/>
          </a:p>
          <a:p>
            <a:pPr>
              <a:buNone/>
            </a:pPr>
            <a:r>
              <a:rPr lang="es-MX" sz="2000" b="1" dirty="0" smtClean="0"/>
              <a:t>Atender el llamado de la I.E. y de las autoridades competentes</a:t>
            </a:r>
          </a:p>
          <a:p>
            <a:pPr>
              <a:buNone/>
            </a:pPr>
            <a:r>
              <a:rPr lang="es-MX" sz="2000" b="1" dirty="0" smtClean="0"/>
              <a:t>Apoyar y acompañar la intervención interdisciplinaria</a:t>
            </a:r>
          </a:p>
          <a:p>
            <a:pPr>
              <a:buNone/>
            </a:pPr>
            <a:r>
              <a:rPr lang="es-MX" sz="2000" b="1" dirty="0" smtClean="0"/>
              <a:t>Hacer y cumplir compromisos </a:t>
            </a:r>
          </a:p>
          <a:p>
            <a:pPr>
              <a:buNone/>
            </a:pPr>
            <a:r>
              <a:rPr lang="es-MX" sz="2000" b="1" dirty="0" smtClean="0"/>
              <a:t>Atender a la reparación integral del daño</a:t>
            </a:r>
          </a:p>
          <a:p>
            <a:pPr>
              <a:buNone/>
            </a:pPr>
            <a:r>
              <a:rPr lang="es-MX" sz="2000" b="1" dirty="0" smtClean="0"/>
              <a:t>Actuar como representante en el proceso disciplinario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viana Osorio\Documents\JEFERSON\Bullying\No_to_Bullying_Group.jpg"/>
          <p:cNvPicPr>
            <a:picLocks noChangeAspect="1" noChangeArrowheads="1"/>
          </p:cNvPicPr>
          <p:nvPr/>
        </p:nvPicPr>
        <p:blipFill>
          <a:blip r:embed="rId3" cstate="print">
            <a:lum bright="40000" contrast="-20000"/>
          </a:blip>
          <a:srcRect/>
          <a:stretch>
            <a:fillRect/>
          </a:stretch>
        </p:blipFill>
        <p:spPr bwMode="auto">
          <a:xfrm>
            <a:off x="141961" y="283765"/>
            <a:ext cx="7787625" cy="6288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79613" y="3124200"/>
            <a:ext cx="6913562" cy="18938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VIOLENCIAS</a:t>
            </a:r>
            <a:r>
              <a:rPr lang="es-CO" sz="8800" dirty="0" smtClean="0"/>
              <a:t> __________</a:t>
            </a:r>
            <a:endParaRPr lang="es-ES" sz="8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55875" y="4941888"/>
            <a:ext cx="6172200" cy="172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ES" dirty="0" smtClean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/>
              <a:t>Conflicto diferente de violencias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/>
              <a:t>Paz erradicación de las violencias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dirty="0" smtClean="0"/>
              <a:t>Escuela constructora de paz 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 rot="10800000">
            <a:off x="3924300" y="3284538"/>
            <a:ext cx="2555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7200" b="1" i="1" dirty="0">
                <a:latin typeface="+mn-lt"/>
              </a:rPr>
              <a:t>PAZ</a:t>
            </a:r>
            <a:endParaRPr lang="es-ES" sz="7200" b="1" i="1" dirty="0">
              <a:latin typeface="+mn-lt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7092950" y="260350"/>
            <a:ext cx="1727200" cy="1728788"/>
          </a:xfrm>
          <a:prstGeom prst="ellipse">
            <a:avLst/>
          </a:prstGeom>
          <a:solidFill>
            <a:schemeClr val="bg1">
              <a:lumMod val="85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s-CO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convivencia escolar</a:t>
            </a:r>
            <a:endParaRPr lang="es-CO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s-CO" dirty="0" smtClean="0"/>
          </a:p>
          <a:p>
            <a:r>
              <a:rPr lang="es-CO" sz="2800" dirty="0" smtClean="0">
                <a:latin typeface="Times New Roman" pitchFamily="18" charset="0"/>
                <a:cs typeface="Times New Roman" pitchFamily="18" charset="0"/>
              </a:rPr>
              <a:t>Tensiones</a:t>
            </a:r>
          </a:p>
          <a:p>
            <a:endParaRPr lang="es-CO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CO" sz="2800" dirty="0" smtClean="0">
                <a:latin typeface="Times New Roman" pitchFamily="18" charset="0"/>
                <a:cs typeface="Times New Roman" pitchFamily="18" charset="0"/>
              </a:rPr>
              <a:t>Regulación</a:t>
            </a:r>
          </a:p>
          <a:p>
            <a:endParaRPr lang="es-CO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CO" sz="2800" dirty="0" smtClean="0">
                <a:latin typeface="Times New Roman" pitchFamily="18" charset="0"/>
                <a:cs typeface="Times New Roman" pitchFamily="18" charset="0"/>
              </a:rPr>
              <a:t>Conformación de comunidades (con conflictos, sin violencias 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714348" y="266828"/>
          <a:ext cx="7139810" cy="5948254"/>
        </p:xfrm>
        <a:graphic>
          <a:graphicData uri="http://schemas.openxmlformats.org/presentationml/2006/ole">
            <p:oleObj spid="_x0000_s1026" name="Diapositiva" r:id="rId3" imgW="4570603" imgH="3427427" progId="PowerPoint.Slide.12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6013" y="1052513"/>
            <a:ext cx="4906962" cy="1143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s-CO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violencias en la escuela</a:t>
            </a:r>
            <a:endParaRPr lang="es-CO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>
          <a:xfrm>
            <a:off x="250825" y="1984375"/>
            <a:ext cx="7467600" cy="4873625"/>
          </a:xfrm>
        </p:spPr>
        <p:txBody>
          <a:bodyPr/>
          <a:lstStyle/>
          <a:p>
            <a:endParaRPr lang="es-CO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CO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es-CO" sz="2800" dirty="0" smtClean="0">
                <a:latin typeface="Times New Roman" pitchFamily="18" charset="0"/>
                <a:cs typeface="Times New Roman" pitchFamily="18" charset="0"/>
              </a:rPr>
              <a:t>    La violencia es “…el uso o amenaza del uso de la fuerza o potencia, abierta u oculta, con la finalidad de obtener de uno o varios individuos algo que no consienten libremente o de hacerles algún tipo de mal (físico, psíquico o moral)”</a:t>
            </a:r>
          </a:p>
          <a:p>
            <a:pPr>
              <a:buFont typeface="Wingdings" pitchFamily="2" charset="2"/>
              <a:buNone/>
            </a:pPr>
            <a:endParaRPr lang="es-CO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s-CO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es-CO" sz="1800" dirty="0" smtClean="0">
                <a:latin typeface="Times New Roman" pitchFamily="18" charset="0"/>
                <a:cs typeface="Times New Roman" pitchFamily="18" charset="0"/>
              </a:rPr>
              <a:t>Johan </a:t>
            </a:r>
            <a:r>
              <a:rPr lang="es-CO" sz="1800" dirty="0" err="1" smtClean="0">
                <a:latin typeface="Times New Roman" pitchFamily="18" charset="0"/>
                <a:cs typeface="Times New Roman" pitchFamily="18" charset="0"/>
              </a:rPr>
              <a:t>Galtung</a:t>
            </a:r>
            <a:r>
              <a:rPr lang="es-CO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2292" name="Picture 2" descr="https://encrypted-tbn1.gstatic.com/images?q=tbn:ANd9GcRYHQ0CU8ltMq4Ll1hWcnP1sC2oxNauY67XobCd3Vox8n3eQ0T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0"/>
            <a:ext cx="24796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ES" sz="3200" b="1" dirty="0" smtClean="0">
                <a:solidFill>
                  <a:schemeClr val="tx1"/>
                </a:solidFill>
              </a:rPr>
              <a:t>VIOLENCIAS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s-ES" b="1" dirty="0" smtClean="0"/>
              <a:t>Fuerza/Potencia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s-ES" sz="2800" b="1" dirty="0" smtClean="0"/>
              <a:t>impide:</a:t>
            </a:r>
          </a:p>
          <a:p>
            <a:pPr>
              <a:defRPr/>
            </a:pPr>
            <a:r>
              <a:rPr lang="es-ES" dirty="0" smtClean="0"/>
              <a:t>Ser lo que quiero ser </a:t>
            </a:r>
          </a:p>
          <a:p>
            <a:pPr>
              <a:defRPr/>
            </a:pPr>
            <a:r>
              <a:rPr lang="es-ES" dirty="0" smtClean="0"/>
              <a:t>hacer lo que quiero hacer</a:t>
            </a:r>
          </a:p>
          <a:p>
            <a:pPr>
              <a:defRPr/>
            </a:pPr>
            <a:r>
              <a:rPr lang="es-ES" dirty="0" smtClean="0"/>
              <a:t>Desplegar mi capacidad como ser humano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es-ES" b="1" dirty="0" smtClean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s-ES" b="1" dirty="0" smtClean="0"/>
              <a:t>Obliga: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es-ES" b="1" dirty="0" smtClean="0"/>
          </a:p>
          <a:p>
            <a:pPr>
              <a:defRPr/>
            </a:pPr>
            <a:r>
              <a:rPr lang="es-ES" dirty="0" smtClean="0"/>
              <a:t>A hacer lo que no quiero</a:t>
            </a:r>
          </a:p>
          <a:p>
            <a:pPr>
              <a:defRPr/>
            </a:pPr>
            <a:r>
              <a:rPr lang="es-ES" dirty="0" smtClean="0"/>
              <a:t>A dejar de hacer lo que quiero</a:t>
            </a:r>
            <a:endParaRPr lang="es-ES" dirty="0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s-CO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Algunas tipologías de violencias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1279525" lvl="4" indent="0">
              <a:buFont typeface="Wingdings 2" pitchFamily="18" charset="2"/>
              <a:buNone/>
              <a:defRPr/>
            </a:pPr>
            <a:endParaRPr lang="es-CO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s-CO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spcBef>
                <a:spcPts val="600"/>
              </a:spcBef>
              <a:buSzPct val="70000"/>
              <a:buFont typeface="Wingdings 2" pitchFamily="18" charset="2"/>
              <a:buNone/>
              <a:defRPr/>
            </a:pPr>
            <a:r>
              <a:rPr lang="es-CO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s-C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Estructural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s-CO" dirty="0" smtClean="0">
              <a:latin typeface="Times New Roman" pitchFamily="18" charset="0"/>
              <a:cs typeface="Times New Roman" pitchFamily="18" charset="0"/>
            </a:endParaRPr>
          </a:p>
          <a:p>
            <a:pPr marL="366713" lvl="1" indent="0">
              <a:buFont typeface="Wingdings 2" pitchFamily="18" charset="2"/>
              <a:buNone/>
              <a:defRPr/>
            </a:pPr>
            <a:r>
              <a:rPr lang="es-C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Institucional</a:t>
            </a:r>
          </a:p>
          <a:p>
            <a:pPr>
              <a:defRPr/>
            </a:pPr>
            <a:endParaRPr lang="es-CO" dirty="0" smtClean="0">
              <a:latin typeface="Times New Roman" pitchFamily="18" charset="0"/>
              <a:cs typeface="Times New Roman" pitchFamily="18" charset="0"/>
            </a:endParaRPr>
          </a:p>
          <a:p>
            <a:pPr marL="366713" lvl="1" indent="0">
              <a:buFont typeface="Wingdings 2" pitchFamily="18" charset="2"/>
              <a:buNone/>
              <a:defRPr/>
            </a:pPr>
            <a:r>
              <a:rPr lang="es-C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Cultural</a:t>
            </a:r>
          </a:p>
          <a:p>
            <a:pPr lvl="1">
              <a:defRPr/>
            </a:pPr>
            <a:endParaRPr lang="es-CO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6713" lvl="1" indent="0">
              <a:buFont typeface="Wingdings 2" pitchFamily="18" charset="2"/>
              <a:buNone/>
              <a:defRPr/>
            </a:pPr>
            <a:r>
              <a:rPr lang="es-C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Directa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549275"/>
            <a:ext cx="4762500" cy="114300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CO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Algunas violencias escolares</a:t>
            </a:r>
            <a:endParaRPr lang="es-CO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es-CO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s-CO" sz="2800" dirty="0" smtClean="0">
                <a:latin typeface="Times New Roman" pitchFamily="18" charset="0"/>
                <a:cs typeface="Times New Roman" pitchFamily="18" charset="0"/>
              </a:rPr>
              <a:t>Las externas</a:t>
            </a:r>
          </a:p>
          <a:p>
            <a:pPr>
              <a:defRPr/>
            </a:pPr>
            <a:r>
              <a:rPr lang="es-CO" sz="2800" dirty="0" smtClean="0">
                <a:latin typeface="Times New Roman" pitchFamily="18" charset="0"/>
                <a:cs typeface="Times New Roman" pitchFamily="18" charset="0"/>
              </a:rPr>
              <a:t>Las derivadas de la relación de autoridad</a:t>
            </a:r>
          </a:p>
          <a:p>
            <a:pPr>
              <a:defRPr/>
            </a:pPr>
            <a:r>
              <a:rPr lang="es-CO" sz="2800" dirty="0" smtClean="0">
                <a:latin typeface="Times New Roman" pitchFamily="18" charset="0"/>
                <a:cs typeface="Times New Roman" pitchFamily="18" charset="0"/>
              </a:rPr>
              <a:t>Las derivadas de la percepción del otro como un extraño</a:t>
            </a:r>
          </a:p>
          <a:p>
            <a:pPr>
              <a:defRPr/>
            </a:pPr>
            <a:r>
              <a:rPr lang="es-CO" sz="2800" dirty="0" smtClean="0">
                <a:latin typeface="Times New Roman" pitchFamily="18" charset="0"/>
                <a:cs typeface="Times New Roman" pitchFamily="18" charset="0"/>
              </a:rPr>
              <a:t>Generacionales</a:t>
            </a:r>
          </a:p>
          <a:p>
            <a:pPr>
              <a:defRPr/>
            </a:pPr>
            <a:r>
              <a:rPr lang="es-CO" sz="2800" dirty="0" smtClean="0">
                <a:latin typeface="Times New Roman" pitchFamily="18" charset="0"/>
                <a:cs typeface="Times New Roman" pitchFamily="18" charset="0"/>
              </a:rPr>
              <a:t>Entre pares, por lazos afectivos</a:t>
            </a:r>
          </a:p>
          <a:p>
            <a:pPr>
              <a:defRPr/>
            </a:pPr>
            <a:r>
              <a:rPr lang="es-CO" sz="28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CO" sz="2800" dirty="0" err="1" smtClean="0">
                <a:latin typeface="Times New Roman" pitchFamily="18" charset="0"/>
                <a:cs typeface="Times New Roman" pitchFamily="18" charset="0"/>
              </a:rPr>
              <a:t>bullying</a:t>
            </a:r>
            <a:endParaRPr lang="es-CO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s-CO" sz="2800" dirty="0" smtClean="0">
                <a:latin typeface="Times New Roman" pitchFamily="18" charset="0"/>
                <a:cs typeface="Times New Roman" pitchFamily="18" charset="0"/>
              </a:rPr>
              <a:t>Ataque a la integridad moral del otro (escarnio y humillación)</a:t>
            </a:r>
          </a:p>
          <a:p>
            <a:pPr>
              <a:defRPr/>
            </a:pPr>
            <a:r>
              <a:rPr lang="es-CO" sz="2800" dirty="0" smtClean="0">
                <a:latin typeface="Times New Roman" pitchFamily="18" charset="0"/>
                <a:cs typeface="Times New Roman" pitchFamily="18" charset="0"/>
              </a:rPr>
              <a:t>Derivadas de procesos académicos</a:t>
            </a:r>
            <a:endParaRPr lang="es-CO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5" descr="http://www.wartgames.com/themes/family/facs_confli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675" y="0"/>
            <a:ext cx="374332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591</TotalTime>
  <Words>673</Words>
  <Application>Microsoft Office PowerPoint</Application>
  <PresentationFormat>Presentación en pantalla (4:3)</PresentationFormat>
  <Paragraphs>239</Paragraphs>
  <Slides>26</Slides>
  <Notes>18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8" baseType="lpstr">
      <vt:lpstr>Opulento</vt:lpstr>
      <vt:lpstr>Diapositiva</vt:lpstr>
      <vt:lpstr>Diapositiva 1</vt:lpstr>
      <vt:lpstr>Diapositiva 2</vt:lpstr>
      <vt:lpstr>VIOLENCIAS __________</vt:lpstr>
      <vt:lpstr>La convivencia escolar</vt:lpstr>
      <vt:lpstr>Diapositiva 5</vt:lpstr>
      <vt:lpstr>violencias en la escuela</vt:lpstr>
      <vt:lpstr>VIOLENCIAS</vt:lpstr>
      <vt:lpstr>Algunas tipologías de violencias</vt:lpstr>
      <vt:lpstr>Algunas violencias escolares</vt:lpstr>
      <vt:lpstr>Conflictos/Violencias 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Viviana Osorio</dc:creator>
  <cp:lastModifiedBy>COORDINACION</cp:lastModifiedBy>
  <cp:revision>118</cp:revision>
  <dcterms:created xsi:type="dcterms:W3CDTF">2010-05-08T23:03:13Z</dcterms:created>
  <dcterms:modified xsi:type="dcterms:W3CDTF">2013-07-25T11:47:49Z</dcterms:modified>
</cp:coreProperties>
</file>